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2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7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6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7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9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9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2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4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8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6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76DF-2D7C-4B39-9123-97CF33918D5F}" type="datetimeFigureOut">
              <a:rPr lang="en-US" smtClean="0"/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EEC2-34DE-483E-8E95-ED3FE644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2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4800" y="3048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PGM Partnership Benefits 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p:txBody>
      </p:sp>
      <p:grpSp>
        <p:nvGrpSpPr>
          <p:cNvPr id="5" name="Группа 95"/>
          <p:cNvGrpSpPr/>
          <p:nvPr/>
        </p:nvGrpSpPr>
        <p:grpSpPr>
          <a:xfrm>
            <a:off x="457200" y="2396757"/>
            <a:ext cx="8284520" cy="2743200"/>
            <a:chOff x="457200" y="2362200"/>
            <a:chExt cx="8284520" cy="2743200"/>
          </a:xfrm>
        </p:grpSpPr>
        <p:sp>
          <p:nvSpPr>
            <p:cNvPr id="6" name="Rounded Rectangle 59"/>
            <p:cNvSpPr/>
            <p:nvPr/>
          </p:nvSpPr>
          <p:spPr>
            <a:xfrm>
              <a:off x="457200" y="2362200"/>
              <a:ext cx="8281274" cy="2743200"/>
            </a:xfrm>
            <a:prstGeom prst="roundRect">
              <a:avLst>
                <a:gd name="adj" fmla="val 1669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" name="Группа 20"/>
            <p:cNvGrpSpPr/>
            <p:nvPr/>
          </p:nvGrpSpPr>
          <p:grpSpPr>
            <a:xfrm>
              <a:off x="2133600" y="2514600"/>
              <a:ext cx="2133600" cy="2438400"/>
              <a:chOff x="1295750" y="2514600"/>
              <a:chExt cx="2133600" cy="2438400"/>
            </a:xfrm>
          </p:grpSpPr>
          <p:sp>
            <p:nvSpPr>
              <p:cNvPr id="22" name="Text Placeholder 32"/>
              <p:cNvSpPr txBox="1">
                <a:spLocks/>
              </p:cNvSpPr>
              <p:nvPr/>
            </p:nvSpPr>
            <p:spPr>
              <a:xfrm>
                <a:off x="1295750" y="3832091"/>
                <a:ext cx="2133600" cy="1120909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08000" indent="-108000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Access to growth managers</a:t>
                </a:r>
              </a:p>
              <a:p>
                <a:pPr marL="108000" indent="-108000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Manager agnostic program </a:t>
                </a:r>
              </a:p>
              <a:p>
                <a:pPr marL="108000" indent="-108000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Manager due diligence </a:t>
                </a:r>
                <a:endParaRPr lang="en-US" sz="10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108000" indent="-108000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Specific styles and rankings</a:t>
                </a:r>
                <a:endParaRPr lang="en-US" sz="10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sz="9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3" name="Text Placeholder 33"/>
              <p:cNvSpPr txBox="1">
                <a:spLocks/>
              </p:cNvSpPr>
              <p:nvPr/>
            </p:nvSpPr>
            <p:spPr>
              <a:xfrm>
                <a:off x="1520650" y="3401107"/>
                <a:ext cx="1563800" cy="318864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Managers</a:t>
                </a:r>
                <a:endParaRPr lang="en-A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grpSp>
            <p:nvGrpSpPr>
              <p:cNvPr id="24" name="Группа 7"/>
              <p:cNvGrpSpPr/>
              <p:nvPr/>
            </p:nvGrpSpPr>
            <p:grpSpPr>
              <a:xfrm>
                <a:off x="1910393" y="2514600"/>
                <a:ext cx="784314" cy="784314"/>
                <a:chOff x="3201562" y="2514600"/>
                <a:chExt cx="784314" cy="784314"/>
              </a:xfrm>
            </p:grpSpPr>
            <p:sp>
              <p:nvSpPr>
                <p:cNvPr id="25" name="Oval 56"/>
                <p:cNvSpPr>
                  <a:spLocks noChangeAspect="1"/>
                </p:cNvSpPr>
                <p:nvPr/>
              </p:nvSpPr>
              <p:spPr>
                <a:xfrm>
                  <a:off x="3201562" y="2514600"/>
                  <a:ext cx="784314" cy="78431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  <a:latin typeface="FontAwesome" pitchFamily="2" charset="0"/>
                  </a:endParaRPr>
                </a:p>
              </p:txBody>
            </p:sp>
            <p:pic>
              <p:nvPicPr>
                <p:cNvPr id="26" name="Рисунок 2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3319367" y="2632405"/>
                  <a:ext cx="548704" cy="54870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" name="Группа 22"/>
            <p:cNvGrpSpPr/>
            <p:nvPr/>
          </p:nvGrpSpPr>
          <p:grpSpPr>
            <a:xfrm>
              <a:off x="6553200" y="2514600"/>
              <a:ext cx="2188520" cy="2457952"/>
              <a:chOff x="6629400" y="2438400"/>
              <a:chExt cx="2188520" cy="2457952"/>
            </a:xfrm>
          </p:grpSpPr>
          <p:sp>
            <p:nvSpPr>
              <p:cNvPr id="17" name="Text Placeholder 32"/>
              <p:cNvSpPr txBox="1">
                <a:spLocks/>
              </p:cNvSpPr>
              <p:nvPr/>
            </p:nvSpPr>
            <p:spPr>
              <a:xfrm>
                <a:off x="6629400" y="3775443"/>
                <a:ext cx="2188520" cy="1120909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08000" indent="-108000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Avoidance of </a:t>
                </a:r>
                <a:r>
                  <a:rPr lang="en-US" sz="1000" dirty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lockups &amp; gates </a:t>
                </a:r>
              </a:p>
              <a:p>
                <a:pPr marL="108000" indent="-108000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en-US" sz="1000" dirty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Consolidated performance reporting</a:t>
                </a:r>
              </a:p>
              <a:p>
                <a:pPr marL="108000" indent="-108000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Fee </a:t>
                </a:r>
                <a:r>
                  <a:rPr lang="en-US" sz="1000" dirty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minimization </a:t>
                </a:r>
                <a:endParaRPr lang="en-US" sz="1000" dirty="0" smtClean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108000" indent="-108000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Ownership </a:t>
                </a:r>
                <a:r>
                  <a:rPr lang="en-US" sz="1000" dirty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&amp; efficient use of capital </a:t>
                </a:r>
              </a:p>
              <a:p>
                <a:pPr marL="108000" indent="-108000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Provide mobile access   </a:t>
                </a:r>
                <a:endParaRPr lang="en-US" sz="10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108000" indent="-108000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endParaRPr lang="en-US" sz="10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108000" indent="-108000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Font typeface="Wingdings" panose="05000000000000000000" pitchFamily="2" charset="2"/>
                  <a:buChar char="§"/>
                </a:pPr>
                <a:endParaRPr lang="en-US" sz="10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None/>
                </a:pPr>
                <a:r>
                  <a:rPr lang="en-US" sz="9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</a:t>
                </a:r>
                <a:endParaRPr lang="en-US" sz="9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8" name="Text Placeholder 33"/>
              <p:cNvSpPr txBox="1">
                <a:spLocks/>
              </p:cNvSpPr>
              <p:nvPr/>
            </p:nvSpPr>
            <p:spPr>
              <a:xfrm>
                <a:off x="6781800" y="3318243"/>
                <a:ext cx="1905000" cy="457200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Managed Accounts</a:t>
                </a:r>
                <a:endParaRPr lang="en-A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grpSp>
            <p:nvGrpSpPr>
              <p:cNvPr id="19" name="Группа 12"/>
              <p:cNvGrpSpPr/>
              <p:nvPr/>
            </p:nvGrpSpPr>
            <p:grpSpPr>
              <a:xfrm>
                <a:off x="7238483" y="2438400"/>
                <a:ext cx="784314" cy="784314"/>
                <a:chOff x="7109042" y="2514600"/>
                <a:chExt cx="784314" cy="784314"/>
              </a:xfrm>
            </p:grpSpPr>
            <p:sp>
              <p:nvSpPr>
                <p:cNvPr id="20" name="Oval 56"/>
                <p:cNvSpPr>
                  <a:spLocks noChangeAspect="1"/>
                </p:cNvSpPr>
                <p:nvPr/>
              </p:nvSpPr>
              <p:spPr>
                <a:xfrm>
                  <a:off x="7109042" y="2514600"/>
                  <a:ext cx="784314" cy="78431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  <a:latin typeface="FontAwesome" pitchFamily="2" charset="0"/>
                  </a:endParaRPr>
                </a:p>
              </p:txBody>
            </p:sp>
            <p:pic>
              <p:nvPicPr>
                <p:cNvPr id="21" name="Рисунок 9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7285002" y="2673794"/>
                  <a:ext cx="465900" cy="445932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9" name="Группа 19"/>
            <p:cNvGrpSpPr/>
            <p:nvPr/>
          </p:nvGrpSpPr>
          <p:grpSpPr>
            <a:xfrm>
              <a:off x="4354040" y="2514600"/>
              <a:ext cx="2046760" cy="2438400"/>
              <a:chOff x="3859090" y="2514600"/>
              <a:chExt cx="2046760" cy="2438400"/>
            </a:xfrm>
          </p:grpSpPr>
          <p:sp>
            <p:nvSpPr>
              <p:cNvPr id="12" name="Text Placeholder 32"/>
              <p:cNvSpPr txBox="1">
                <a:spLocks/>
              </p:cNvSpPr>
              <p:nvPr/>
            </p:nvSpPr>
            <p:spPr>
              <a:xfrm>
                <a:off x="3859090" y="3832091"/>
                <a:ext cx="2046760" cy="1120909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08000" indent="-108000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en-US" sz="1000" dirty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Consultative approach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to goals</a:t>
                </a:r>
                <a:endParaRPr lang="en-US" sz="10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108000" indent="-108000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en-US" sz="1000" dirty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Collaborative selection process </a:t>
                </a:r>
              </a:p>
              <a:p>
                <a:pPr marL="108000" indent="-108000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Compliment traditional assets</a:t>
                </a:r>
              </a:p>
              <a:p>
                <a:pPr marL="108000" indent="-108000">
                  <a:lnSpc>
                    <a:spcPct val="120000"/>
                  </a:lnSpc>
                  <a:buFont typeface="Wingdings" panose="05000000000000000000" pitchFamily="2" charset="2"/>
                  <a:buChar char="§"/>
                </a:pPr>
                <a:r>
                  <a:rPr lang="en-US" sz="1000" dirty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</a:t>
                </a: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isk reduction or alpha</a:t>
                </a:r>
                <a:r>
                  <a:rPr lang="en-US" sz="1000" dirty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1000" dirty="0" smtClean="0">
                    <a:solidFill>
                      <a:schemeClr val="tx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generation</a:t>
                </a:r>
                <a:endParaRPr lang="en-US" sz="10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sz="900" dirty="0">
                  <a:solidFill>
                    <a:schemeClr val="tx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" name="Text Placeholder 33"/>
              <p:cNvSpPr txBox="1">
                <a:spLocks/>
              </p:cNvSpPr>
              <p:nvPr/>
            </p:nvSpPr>
            <p:spPr>
              <a:xfrm>
                <a:off x="4000850" y="3394443"/>
                <a:ext cx="1563800" cy="318864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Portfolio </a:t>
                </a:r>
                <a:endParaRPr lang="ru-RU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grpSp>
            <p:nvGrpSpPr>
              <p:cNvPr id="14" name="Группа 11"/>
              <p:cNvGrpSpPr/>
              <p:nvPr/>
            </p:nvGrpSpPr>
            <p:grpSpPr>
              <a:xfrm>
                <a:off x="4397533" y="2514600"/>
                <a:ext cx="784314" cy="784314"/>
                <a:chOff x="5155302" y="2514600"/>
                <a:chExt cx="784314" cy="784314"/>
              </a:xfrm>
            </p:grpSpPr>
            <p:sp>
              <p:nvSpPr>
                <p:cNvPr id="15" name="Oval 56"/>
                <p:cNvSpPr>
                  <a:spLocks noChangeAspect="1"/>
                </p:cNvSpPr>
                <p:nvPr/>
              </p:nvSpPr>
              <p:spPr>
                <a:xfrm>
                  <a:off x="5155302" y="2514600"/>
                  <a:ext cx="784314" cy="78431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dirty="0">
                    <a:solidFill>
                      <a:schemeClr val="bg1"/>
                    </a:solidFill>
                    <a:latin typeface="FontAwesome" pitchFamily="2" charset="0"/>
                  </a:endParaRPr>
                </a:p>
              </p:txBody>
            </p:sp>
            <p:pic>
              <p:nvPicPr>
                <p:cNvPr id="16" name="Рисунок 10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5246445" y="2684653"/>
                  <a:ext cx="612130" cy="489704"/>
                </a:xfrm>
                <a:prstGeom prst="rect">
                  <a:avLst/>
                </a:prstGeom>
              </p:spPr>
            </p:pic>
          </p:grpSp>
        </p:grpSp>
        <p:sp>
          <p:nvSpPr>
            <p:cNvPr id="10" name="Rounded Rectangle 59"/>
            <p:cNvSpPr/>
            <p:nvPr/>
          </p:nvSpPr>
          <p:spPr>
            <a:xfrm>
              <a:off x="457200" y="2362200"/>
              <a:ext cx="1447800" cy="2743200"/>
            </a:xfrm>
            <a:prstGeom prst="roundRect">
              <a:avLst>
                <a:gd name="adj" fmla="val 3427"/>
              </a:avLst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3400" y="2937243"/>
              <a:ext cx="1338828" cy="6514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200"/>
                </a:lnSpc>
              </a:pPr>
              <a:r>
                <a:rPr lang="en-US" sz="2800" b="1" spc="-50" dirty="0" smtClean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PGM</a:t>
              </a:r>
              <a:endParaRPr lang="ru-RU" sz="2800" b="1" spc="-5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  <a:p>
              <a:pPr algn="ctr">
                <a:lnSpc>
                  <a:spcPts val="2200"/>
                </a:lnSpc>
              </a:pPr>
              <a:r>
                <a:rPr lang="en-US" b="1" spc="-50" dirty="0" smtClean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SOLUTION</a:t>
              </a:r>
              <a:endParaRPr lang="en-US" b="1" spc="-5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27" name="Группа 94"/>
          <p:cNvGrpSpPr/>
          <p:nvPr/>
        </p:nvGrpSpPr>
        <p:grpSpPr>
          <a:xfrm>
            <a:off x="442154" y="1219200"/>
            <a:ext cx="8296320" cy="1139457"/>
            <a:chOff x="442154" y="1219200"/>
            <a:chExt cx="8296320" cy="1008574"/>
          </a:xfrm>
        </p:grpSpPr>
        <p:sp>
          <p:nvSpPr>
            <p:cNvPr id="28" name="Rounded Rectangle 59"/>
            <p:cNvSpPr/>
            <p:nvPr/>
          </p:nvSpPr>
          <p:spPr>
            <a:xfrm>
              <a:off x="457200" y="1219200"/>
              <a:ext cx="8281274" cy="990600"/>
            </a:xfrm>
            <a:prstGeom prst="roundRect">
              <a:avLst>
                <a:gd name="adj" fmla="val 34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" name="Рисунок 1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00400" y="1265383"/>
              <a:ext cx="4373494" cy="962391"/>
            </a:xfrm>
            <a:prstGeom prst="rect">
              <a:avLst/>
            </a:prstGeom>
          </p:spPr>
        </p:pic>
        <p:sp>
          <p:nvSpPr>
            <p:cNvPr id="30" name="Rounded Rectangle 59"/>
            <p:cNvSpPr/>
            <p:nvPr/>
          </p:nvSpPr>
          <p:spPr>
            <a:xfrm>
              <a:off x="442154" y="1219200"/>
              <a:ext cx="1447800" cy="990600"/>
            </a:xfrm>
            <a:prstGeom prst="roundRect">
              <a:avLst>
                <a:gd name="adj" fmla="val 3427"/>
              </a:avLst>
            </a:prstGeom>
            <a:solidFill>
              <a:schemeClr val="accent6">
                <a:lumMod val="7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1486" y="1559347"/>
              <a:ext cx="1289135" cy="374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200"/>
                </a:lnSpc>
              </a:pPr>
              <a:r>
                <a:rPr lang="en-US" sz="2400" b="1" spc="-50" dirty="0" smtClean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CLIENTS</a:t>
              </a:r>
              <a:endParaRPr lang="en-US" sz="2400" b="1" spc="-5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2" name="Группа 96"/>
          <p:cNvGrpSpPr/>
          <p:nvPr/>
        </p:nvGrpSpPr>
        <p:grpSpPr>
          <a:xfrm>
            <a:off x="457200" y="5178057"/>
            <a:ext cx="8281274" cy="990600"/>
            <a:chOff x="457200" y="5356091"/>
            <a:chExt cx="8281274" cy="990600"/>
          </a:xfrm>
        </p:grpSpPr>
        <p:sp>
          <p:nvSpPr>
            <p:cNvPr id="33" name="Rounded Rectangle 59"/>
            <p:cNvSpPr/>
            <p:nvPr/>
          </p:nvSpPr>
          <p:spPr>
            <a:xfrm>
              <a:off x="457200" y="5356091"/>
              <a:ext cx="8281274" cy="990600"/>
            </a:xfrm>
            <a:prstGeom prst="roundRect">
              <a:avLst>
                <a:gd name="adj" fmla="val 342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ounded Rectangle 59"/>
            <p:cNvSpPr/>
            <p:nvPr/>
          </p:nvSpPr>
          <p:spPr>
            <a:xfrm>
              <a:off x="459932" y="5356091"/>
              <a:ext cx="1447800" cy="990600"/>
            </a:xfrm>
            <a:prstGeom prst="roundRect">
              <a:avLst>
                <a:gd name="adj" fmla="val 3427"/>
              </a:avLst>
            </a:prstGeom>
            <a:solidFill>
              <a:schemeClr val="accent2">
                <a:lumMod val="7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5800" y="5664434"/>
              <a:ext cx="939881" cy="388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200"/>
                </a:lnSpc>
              </a:pPr>
              <a:r>
                <a:rPr lang="en-US" sz="2400" b="1" spc="-50" dirty="0" smtClean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CTAs</a:t>
              </a:r>
              <a:endParaRPr lang="en-US" sz="2400" b="1" spc="-5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36" name="Стрелка вниз 33"/>
          <p:cNvSpPr/>
          <p:nvPr/>
        </p:nvSpPr>
        <p:spPr>
          <a:xfrm>
            <a:off x="846157" y="2217567"/>
            <a:ext cx="639791" cy="53456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93"/>
          <p:cNvSpPr/>
          <p:nvPr/>
        </p:nvSpPr>
        <p:spPr>
          <a:xfrm rot="10800000">
            <a:off x="863936" y="4720277"/>
            <a:ext cx="639791" cy="53456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" name="Рисунок 97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rgbClr val="C00000">
                <a:tint val="45000"/>
                <a:satMod val="400000"/>
              </a:srgbClr>
            </a:duotone>
          </a:blip>
          <a:srcRect t="3247" b="7014"/>
          <a:stretch/>
        </p:blipFill>
        <p:spPr>
          <a:xfrm>
            <a:off x="2060613" y="5178057"/>
            <a:ext cx="6583657" cy="994143"/>
          </a:xfrm>
          <a:prstGeom prst="rect">
            <a:avLst/>
          </a:prstGeom>
        </p:spPr>
      </p:pic>
      <p:sp>
        <p:nvSpPr>
          <p:cNvPr id="39" name="Стрелка вниз 93"/>
          <p:cNvSpPr/>
          <p:nvPr/>
        </p:nvSpPr>
        <p:spPr>
          <a:xfrm rot="10800000">
            <a:off x="846156" y="1993532"/>
            <a:ext cx="639791" cy="40322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Рисунок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810000"/>
            <a:ext cx="824945" cy="73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00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Boydman</dc:creator>
  <cp:lastModifiedBy>Jason Boydman</cp:lastModifiedBy>
  <cp:revision>1</cp:revision>
  <dcterms:created xsi:type="dcterms:W3CDTF">2015-10-29T19:13:30Z</dcterms:created>
  <dcterms:modified xsi:type="dcterms:W3CDTF">2015-10-29T19:14:54Z</dcterms:modified>
</cp:coreProperties>
</file>