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9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C76DF-2D7C-4B39-9123-97CF33918D5F}" type="datetimeFigureOut">
              <a:rPr lang="en-US" smtClean="0"/>
              <a:t>10/29/2015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3EEC2-34DE-483E-8E95-ED3FE644E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023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C76DF-2D7C-4B39-9123-97CF33918D5F}" type="datetimeFigureOut">
              <a:rPr lang="en-US" smtClean="0"/>
              <a:t>10/29/2015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3EEC2-34DE-483E-8E95-ED3FE644E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376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C76DF-2D7C-4B39-9123-97CF33918D5F}" type="datetimeFigureOut">
              <a:rPr lang="en-US" smtClean="0"/>
              <a:t>10/29/2015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3EEC2-34DE-483E-8E95-ED3FE644E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069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C76DF-2D7C-4B39-9123-97CF33918D5F}" type="datetimeFigureOut">
              <a:rPr lang="en-US" smtClean="0"/>
              <a:t>10/29/2015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3EEC2-34DE-483E-8E95-ED3FE644E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079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C76DF-2D7C-4B39-9123-97CF33918D5F}" type="datetimeFigureOut">
              <a:rPr lang="en-US" smtClean="0"/>
              <a:t>10/29/2015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3EEC2-34DE-483E-8E95-ED3FE644E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890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C76DF-2D7C-4B39-9123-97CF33918D5F}" type="datetimeFigureOut">
              <a:rPr lang="en-US" smtClean="0"/>
              <a:t>10/29/2015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3EEC2-34DE-483E-8E95-ED3FE644E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498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C76DF-2D7C-4B39-9123-97CF33918D5F}" type="datetimeFigureOut">
              <a:rPr lang="en-US" smtClean="0"/>
              <a:t>10/29/2015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3EEC2-34DE-483E-8E95-ED3FE644E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321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C76DF-2D7C-4B39-9123-97CF33918D5F}" type="datetimeFigureOut">
              <a:rPr lang="en-US" smtClean="0"/>
              <a:t>10/29/2015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3EEC2-34DE-483E-8E95-ED3FE644E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447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C76DF-2D7C-4B39-9123-97CF33918D5F}" type="datetimeFigureOut">
              <a:rPr lang="en-US" smtClean="0"/>
              <a:t>10/29/2015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3EEC2-34DE-483E-8E95-ED3FE644E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488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C76DF-2D7C-4B39-9123-97CF33918D5F}" type="datetimeFigureOut">
              <a:rPr lang="en-US" smtClean="0"/>
              <a:t>10/29/2015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3EEC2-34DE-483E-8E95-ED3FE644E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069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C76DF-2D7C-4B39-9123-97CF33918D5F}" type="datetimeFigureOut">
              <a:rPr lang="en-US" smtClean="0"/>
              <a:t>10/29/2015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3EEC2-34DE-483E-8E95-ED3FE644E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170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5C76DF-2D7C-4B39-9123-97CF33918D5F}" type="datetimeFigureOut">
              <a:rPr lang="en-US" smtClean="0"/>
              <a:t>10/29/2015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33EEC2-34DE-483E-8E95-ED3FE644E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921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7" Type="http://schemas.openxmlformats.org/officeDocument/2006/relationships/image" Target="../media/image6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04800" y="304800"/>
            <a:ext cx="82296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Open Sans Light" pitchFamily="34" charset="0"/>
                <a:ea typeface="Open Sans Light" pitchFamily="34" charset="0"/>
                <a:cs typeface="Open Sans Light" pitchFamily="34" charset="0"/>
              </a:rPr>
              <a:t>PGM Partnership Benefits </a:t>
            </a:r>
            <a:endParaRPr lang="ru-RU" sz="3600" b="1" dirty="0">
              <a:solidFill>
                <a:schemeClr val="tx2">
                  <a:lumMod val="60000"/>
                  <a:lumOff val="40000"/>
                </a:schemeClr>
              </a:solidFill>
              <a:latin typeface="Open Sans Light" pitchFamily="34" charset="0"/>
              <a:ea typeface="Open Sans Light" pitchFamily="34" charset="0"/>
              <a:cs typeface="Open Sans Light" pitchFamily="34" charset="0"/>
            </a:endParaRPr>
          </a:p>
        </p:txBody>
      </p:sp>
      <p:grpSp>
        <p:nvGrpSpPr>
          <p:cNvPr id="5" name="Группа 95"/>
          <p:cNvGrpSpPr/>
          <p:nvPr/>
        </p:nvGrpSpPr>
        <p:grpSpPr>
          <a:xfrm>
            <a:off x="457200" y="2396757"/>
            <a:ext cx="8284520" cy="2743200"/>
            <a:chOff x="457200" y="2362200"/>
            <a:chExt cx="8284520" cy="2743200"/>
          </a:xfrm>
        </p:grpSpPr>
        <p:sp>
          <p:nvSpPr>
            <p:cNvPr id="6" name="Rounded Rectangle 59"/>
            <p:cNvSpPr/>
            <p:nvPr/>
          </p:nvSpPr>
          <p:spPr>
            <a:xfrm>
              <a:off x="457200" y="2362200"/>
              <a:ext cx="8281274" cy="2743200"/>
            </a:xfrm>
            <a:prstGeom prst="roundRect">
              <a:avLst>
                <a:gd name="adj" fmla="val 1669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3175"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7" name="Группа 20"/>
            <p:cNvGrpSpPr/>
            <p:nvPr/>
          </p:nvGrpSpPr>
          <p:grpSpPr>
            <a:xfrm>
              <a:off x="2133600" y="2514600"/>
              <a:ext cx="2133600" cy="2438400"/>
              <a:chOff x="1295750" y="2514600"/>
              <a:chExt cx="2133600" cy="2438400"/>
            </a:xfrm>
          </p:grpSpPr>
          <p:sp>
            <p:nvSpPr>
              <p:cNvPr id="22" name="Text Placeholder 32"/>
              <p:cNvSpPr txBox="1">
                <a:spLocks/>
              </p:cNvSpPr>
              <p:nvPr/>
            </p:nvSpPr>
            <p:spPr>
              <a:xfrm>
                <a:off x="1295750" y="3832091"/>
                <a:ext cx="2133600" cy="1120909"/>
              </a:xfrm>
              <a:prstGeom prst="rect">
                <a:avLst/>
              </a:prstGeom>
            </p:spPr>
            <p:txBody>
              <a:bodyPr lIns="0" tIns="0" rIns="0" bIns="0">
                <a:noAutofit/>
              </a:bodyPr>
              <a:lstStyle>
                <a:lvl1pPr marL="171450" indent="-171450" algn="l" defTabSz="685800" rtl="0" eaLnBrk="1" latinLnBrk="0" hangingPunct="1">
                  <a:lnSpc>
                    <a:spcPct val="90000"/>
                  </a:lnSpc>
                  <a:spcBef>
                    <a:spcPts val="750"/>
                  </a:spcBef>
                  <a:buFont typeface="Arial" panose="020B0604020202020204" pitchFamily="34" charset="0"/>
                  <a:buChar char="•"/>
                  <a:defRPr sz="21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1pPr>
                <a:lvl2pPr marL="5143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2pPr>
                <a:lvl3pPr marL="8572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5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3pPr>
                <a:lvl4pPr marL="12001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4pPr>
                <a:lvl5pPr marL="15430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5pPr>
                <a:lvl6pPr marL="18859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2288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5717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9146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108000" indent="-108000">
                  <a:lnSpc>
                    <a:spcPct val="120000"/>
                  </a:lnSpc>
                  <a:buFont typeface="Wingdings" panose="05000000000000000000" pitchFamily="2" charset="2"/>
                  <a:buChar char="§"/>
                </a:pPr>
                <a:r>
                  <a:rPr lang="en-US" sz="1000" dirty="0" smtClean="0">
                    <a:solidFill>
                      <a:schemeClr val="tx2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Access to growth managers</a:t>
                </a:r>
              </a:p>
              <a:p>
                <a:pPr marL="108000" indent="-108000">
                  <a:lnSpc>
                    <a:spcPct val="120000"/>
                  </a:lnSpc>
                  <a:buFont typeface="Wingdings" panose="05000000000000000000" pitchFamily="2" charset="2"/>
                  <a:buChar char="§"/>
                </a:pPr>
                <a:r>
                  <a:rPr lang="en-US" sz="1000" dirty="0" smtClean="0">
                    <a:solidFill>
                      <a:schemeClr val="tx2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Manager agnostic program </a:t>
                </a:r>
              </a:p>
              <a:p>
                <a:pPr marL="108000" indent="-108000">
                  <a:lnSpc>
                    <a:spcPct val="120000"/>
                  </a:lnSpc>
                  <a:buFont typeface="Wingdings" panose="05000000000000000000" pitchFamily="2" charset="2"/>
                  <a:buChar char="§"/>
                </a:pPr>
                <a:r>
                  <a:rPr lang="en-US" sz="1000" dirty="0" smtClean="0">
                    <a:solidFill>
                      <a:schemeClr val="tx2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Manager due diligence </a:t>
                </a:r>
                <a:endParaRPr lang="en-US" sz="1000" dirty="0">
                  <a:solidFill>
                    <a:schemeClr val="tx2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  <a:p>
                <a:pPr marL="108000" indent="-108000">
                  <a:lnSpc>
                    <a:spcPct val="120000"/>
                  </a:lnSpc>
                  <a:buFont typeface="Wingdings" panose="05000000000000000000" pitchFamily="2" charset="2"/>
                  <a:buChar char="§"/>
                </a:pPr>
                <a:r>
                  <a:rPr lang="en-US" sz="1000" dirty="0" smtClean="0">
                    <a:solidFill>
                      <a:schemeClr val="tx2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Specific styles and rankings</a:t>
                </a:r>
                <a:endParaRPr lang="en-US" sz="1000" dirty="0">
                  <a:solidFill>
                    <a:schemeClr val="tx2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  <a:p>
                <a:pPr marL="0" indent="0">
                  <a:lnSpc>
                    <a:spcPct val="120000"/>
                  </a:lnSpc>
                  <a:buNone/>
                </a:pPr>
                <a:endParaRPr lang="en-US" sz="900" dirty="0">
                  <a:solidFill>
                    <a:schemeClr val="tx2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23" name="Text Placeholder 33"/>
              <p:cNvSpPr txBox="1">
                <a:spLocks/>
              </p:cNvSpPr>
              <p:nvPr/>
            </p:nvSpPr>
            <p:spPr>
              <a:xfrm>
                <a:off x="1520650" y="3401107"/>
                <a:ext cx="1563800" cy="318864"/>
              </a:xfrm>
              <a:prstGeom prst="rect">
                <a:avLst/>
              </a:prstGeom>
            </p:spPr>
            <p:txBody>
              <a:bodyPr lIns="0" tIns="0" rIns="0" bIns="0"/>
              <a:lstStyle>
                <a:lvl1pPr marL="171450" indent="-171450" algn="l" defTabSz="685800" rtl="0" eaLnBrk="1" latinLnBrk="0" hangingPunct="1">
                  <a:lnSpc>
                    <a:spcPct val="90000"/>
                  </a:lnSpc>
                  <a:spcBef>
                    <a:spcPts val="750"/>
                  </a:spcBef>
                  <a:buFont typeface="Arial" panose="020B0604020202020204" pitchFamily="34" charset="0"/>
                  <a:buChar char="•"/>
                  <a:defRPr sz="21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1pPr>
                <a:lvl2pPr marL="5143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2pPr>
                <a:lvl3pPr marL="8572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5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3pPr>
                <a:lvl4pPr marL="12001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4pPr>
                <a:lvl5pPr marL="15430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5pPr>
                <a:lvl6pPr marL="18859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2288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5717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9146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1600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Managers</a:t>
                </a:r>
                <a:endParaRPr lang="en-AU" sz="16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grpSp>
            <p:nvGrpSpPr>
              <p:cNvPr id="24" name="Группа 7"/>
              <p:cNvGrpSpPr/>
              <p:nvPr/>
            </p:nvGrpSpPr>
            <p:grpSpPr>
              <a:xfrm>
                <a:off x="1910393" y="2514600"/>
                <a:ext cx="784314" cy="784314"/>
                <a:chOff x="3201562" y="2514600"/>
                <a:chExt cx="784314" cy="784314"/>
              </a:xfrm>
            </p:grpSpPr>
            <p:sp>
              <p:nvSpPr>
                <p:cNvPr id="25" name="Oval 56"/>
                <p:cNvSpPr>
                  <a:spLocks noChangeAspect="1"/>
                </p:cNvSpPr>
                <p:nvPr/>
              </p:nvSpPr>
              <p:spPr>
                <a:xfrm>
                  <a:off x="3201562" y="2514600"/>
                  <a:ext cx="784314" cy="784314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dirty="0">
                    <a:solidFill>
                      <a:schemeClr val="bg1"/>
                    </a:solidFill>
                    <a:latin typeface="FontAwesome" pitchFamily="2" charset="0"/>
                  </a:endParaRPr>
                </a:p>
              </p:txBody>
            </p:sp>
            <p:pic>
              <p:nvPicPr>
                <p:cNvPr id="26" name="Рисунок 2"/>
                <p:cNvPicPr>
                  <a:picLocks noChangeAspect="1"/>
                </p:cNvPicPr>
                <p:nvPr/>
              </p:nvPicPr>
              <p:blipFill>
                <a:blip r:embed="rId2" cstate="print"/>
                <a:stretch>
                  <a:fillRect/>
                </a:stretch>
              </p:blipFill>
              <p:spPr>
                <a:xfrm>
                  <a:off x="3319367" y="2632405"/>
                  <a:ext cx="548704" cy="548704"/>
                </a:xfrm>
                <a:prstGeom prst="rect">
                  <a:avLst/>
                </a:prstGeom>
              </p:spPr>
            </p:pic>
          </p:grpSp>
        </p:grpSp>
        <p:grpSp>
          <p:nvGrpSpPr>
            <p:cNvPr id="8" name="Группа 22"/>
            <p:cNvGrpSpPr/>
            <p:nvPr/>
          </p:nvGrpSpPr>
          <p:grpSpPr>
            <a:xfrm>
              <a:off x="6553200" y="2514600"/>
              <a:ext cx="2188520" cy="2457952"/>
              <a:chOff x="6629400" y="2438400"/>
              <a:chExt cx="2188520" cy="2457952"/>
            </a:xfrm>
          </p:grpSpPr>
          <p:sp>
            <p:nvSpPr>
              <p:cNvPr id="17" name="Text Placeholder 32"/>
              <p:cNvSpPr txBox="1">
                <a:spLocks/>
              </p:cNvSpPr>
              <p:nvPr/>
            </p:nvSpPr>
            <p:spPr>
              <a:xfrm>
                <a:off x="6629400" y="3775443"/>
                <a:ext cx="2188520" cy="1120909"/>
              </a:xfrm>
              <a:prstGeom prst="rect">
                <a:avLst/>
              </a:prstGeom>
            </p:spPr>
            <p:txBody>
              <a:bodyPr lIns="0" tIns="0" rIns="0" bIns="0">
                <a:noAutofit/>
              </a:bodyPr>
              <a:lstStyle>
                <a:lvl1pPr marL="171450" indent="-171450" algn="l" defTabSz="685800" rtl="0" eaLnBrk="1" latinLnBrk="0" hangingPunct="1">
                  <a:lnSpc>
                    <a:spcPct val="90000"/>
                  </a:lnSpc>
                  <a:spcBef>
                    <a:spcPts val="750"/>
                  </a:spcBef>
                  <a:buFont typeface="Arial" panose="020B0604020202020204" pitchFamily="34" charset="0"/>
                  <a:buChar char="•"/>
                  <a:defRPr sz="21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1pPr>
                <a:lvl2pPr marL="5143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2pPr>
                <a:lvl3pPr marL="8572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5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3pPr>
                <a:lvl4pPr marL="12001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4pPr>
                <a:lvl5pPr marL="15430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5pPr>
                <a:lvl6pPr marL="18859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2288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5717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9146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108000" indent="-108000">
                  <a:lnSpc>
                    <a:spcPct val="120000"/>
                  </a:lnSpc>
                  <a:spcBef>
                    <a:spcPts val="0"/>
                  </a:spcBef>
                  <a:spcAft>
                    <a:spcPts val="300"/>
                  </a:spcAft>
                  <a:buFont typeface="Wingdings" panose="05000000000000000000" pitchFamily="2" charset="2"/>
                  <a:buChar char="§"/>
                </a:pPr>
                <a:r>
                  <a:rPr lang="en-US" sz="1000" dirty="0" smtClean="0">
                    <a:solidFill>
                      <a:schemeClr val="tx2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Avoidance of </a:t>
                </a:r>
                <a:r>
                  <a:rPr lang="en-US" sz="1000" dirty="0">
                    <a:solidFill>
                      <a:schemeClr val="tx2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lockups &amp; gates </a:t>
                </a:r>
              </a:p>
              <a:p>
                <a:pPr marL="108000" indent="-108000">
                  <a:lnSpc>
                    <a:spcPct val="120000"/>
                  </a:lnSpc>
                  <a:spcBef>
                    <a:spcPts val="0"/>
                  </a:spcBef>
                  <a:spcAft>
                    <a:spcPts val="300"/>
                  </a:spcAft>
                  <a:buFont typeface="Wingdings" panose="05000000000000000000" pitchFamily="2" charset="2"/>
                  <a:buChar char="§"/>
                </a:pPr>
                <a:r>
                  <a:rPr lang="en-US" sz="1000" dirty="0">
                    <a:solidFill>
                      <a:schemeClr val="tx2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Consolidated performance reporting</a:t>
                </a:r>
              </a:p>
              <a:p>
                <a:pPr marL="108000" indent="-108000">
                  <a:lnSpc>
                    <a:spcPct val="120000"/>
                  </a:lnSpc>
                  <a:spcBef>
                    <a:spcPts val="0"/>
                  </a:spcBef>
                  <a:spcAft>
                    <a:spcPts val="300"/>
                  </a:spcAft>
                  <a:buFont typeface="Wingdings" panose="05000000000000000000" pitchFamily="2" charset="2"/>
                  <a:buChar char="§"/>
                </a:pPr>
                <a:r>
                  <a:rPr lang="en-US" sz="1000" dirty="0" smtClean="0">
                    <a:solidFill>
                      <a:schemeClr val="tx2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Fee </a:t>
                </a:r>
                <a:r>
                  <a:rPr lang="en-US" sz="1000" dirty="0">
                    <a:solidFill>
                      <a:schemeClr val="tx2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minimization </a:t>
                </a:r>
                <a:endParaRPr lang="en-US" sz="1000" dirty="0" smtClean="0">
                  <a:solidFill>
                    <a:schemeClr val="tx2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  <a:p>
                <a:pPr marL="108000" indent="-108000">
                  <a:lnSpc>
                    <a:spcPct val="120000"/>
                  </a:lnSpc>
                  <a:spcBef>
                    <a:spcPts val="0"/>
                  </a:spcBef>
                  <a:spcAft>
                    <a:spcPts val="300"/>
                  </a:spcAft>
                  <a:buFont typeface="Wingdings" panose="05000000000000000000" pitchFamily="2" charset="2"/>
                  <a:buChar char="§"/>
                </a:pPr>
                <a:r>
                  <a:rPr lang="en-US" sz="1000" dirty="0" smtClean="0">
                    <a:solidFill>
                      <a:schemeClr val="tx2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Ownership </a:t>
                </a:r>
                <a:r>
                  <a:rPr lang="en-US" sz="1000" dirty="0">
                    <a:solidFill>
                      <a:schemeClr val="tx2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&amp; efficient use of capital </a:t>
                </a:r>
              </a:p>
              <a:p>
                <a:pPr marL="108000" indent="-108000">
                  <a:lnSpc>
                    <a:spcPct val="120000"/>
                  </a:lnSpc>
                  <a:spcBef>
                    <a:spcPts val="0"/>
                  </a:spcBef>
                  <a:spcAft>
                    <a:spcPts val="300"/>
                  </a:spcAft>
                  <a:buFont typeface="Wingdings" panose="05000000000000000000" pitchFamily="2" charset="2"/>
                  <a:buChar char="§"/>
                </a:pPr>
                <a:r>
                  <a:rPr lang="en-US" sz="1000" dirty="0" smtClean="0">
                    <a:solidFill>
                      <a:schemeClr val="tx2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Provide mobile access   </a:t>
                </a:r>
                <a:endParaRPr lang="en-US" sz="1000" dirty="0">
                  <a:solidFill>
                    <a:schemeClr val="tx2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  <a:p>
                <a:pPr marL="108000" indent="-108000">
                  <a:lnSpc>
                    <a:spcPct val="120000"/>
                  </a:lnSpc>
                  <a:spcBef>
                    <a:spcPts val="0"/>
                  </a:spcBef>
                  <a:spcAft>
                    <a:spcPts val="300"/>
                  </a:spcAft>
                  <a:buFont typeface="Wingdings" panose="05000000000000000000" pitchFamily="2" charset="2"/>
                  <a:buChar char="§"/>
                </a:pPr>
                <a:endParaRPr lang="en-US" sz="1000" dirty="0">
                  <a:solidFill>
                    <a:schemeClr val="tx2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  <a:p>
                <a:pPr marL="108000" indent="-108000">
                  <a:lnSpc>
                    <a:spcPct val="120000"/>
                  </a:lnSpc>
                  <a:spcBef>
                    <a:spcPts val="0"/>
                  </a:spcBef>
                  <a:spcAft>
                    <a:spcPts val="300"/>
                  </a:spcAft>
                  <a:buFont typeface="Wingdings" panose="05000000000000000000" pitchFamily="2" charset="2"/>
                  <a:buChar char="§"/>
                </a:pPr>
                <a:endParaRPr lang="en-US" sz="1000" dirty="0">
                  <a:solidFill>
                    <a:schemeClr val="tx2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  <a:p>
                <a:pPr marL="0" indent="0">
                  <a:lnSpc>
                    <a:spcPct val="120000"/>
                  </a:lnSpc>
                  <a:spcBef>
                    <a:spcPts val="0"/>
                  </a:spcBef>
                  <a:spcAft>
                    <a:spcPts val="300"/>
                  </a:spcAft>
                  <a:buNone/>
                </a:pPr>
                <a:r>
                  <a:rPr lang="en-US" sz="900" dirty="0" smtClean="0">
                    <a:solidFill>
                      <a:schemeClr val="tx2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l</a:t>
                </a:r>
                <a:endParaRPr lang="en-US" sz="900" dirty="0">
                  <a:solidFill>
                    <a:schemeClr val="tx2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8" name="Text Placeholder 33"/>
              <p:cNvSpPr txBox="1">
                <a:spLocks/>
              </p:cNvSpPr>
              <p:nvPr/>
            </p:nvSpPr>
            <p:spPr>
              <a:xfrm>
                <a:off x="6781800" y="3318243"/>
                <a:ext cx="1905000" cy="457200"/>
              </a:xfrm>
              <a:prstGeom prst="rect">
                <a:avLst/>
              </a:prstGeom>
            </p:spPr>
            <p:txBody>
              <a:bodyPr lIns="0" tIns="0" rIns="0" bIns="0"/>
              <a:lstStyle>
                <a:lvl1pPr marL="171450" indent="-171450" algn="l" defTabSz="685800" rtl="0" eaLnBrk="1" latinLnBrk="0" hangingPunct="1">
                  <a:lnSpc>
                    <a:spcPct val="90000"/>
                  </a:lnSpc>
                  <a:spcBef>
                    <a:spcPts val="750"/>
                  </a:spcBef>
                  <a:buFont typeface="Arial" panose="020B0604020202020204" pitchFamily="34" charset="0"/>
                  <a:buChar char="•"/>
                  <a:defRPr sz="21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1pPr>
                <a:lvl2pPr marL="5143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2pPr>
                <a:lvl3pPr marL="8572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5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3pPr>
                <a:lvl4pPr marL="12001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4pPr>
                <a:lvl5pPr marL="15430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5pPr>
                <a:lvl6pPr marL="18859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2288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5717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9146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1600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Managed Accounts</a:t>
                </a:r>
                <a:endParaRPr lang="en-AU" sz="16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grpSp>
            <p:nvGrpSpPr>
              <p:cNvPr id="19" name="Группа 12"/>
              <p:cNvGrpSpPr/>
              <p:nvPr/>
            </p:nvGrpSpPr>
            <p:grpSpPr>
              <a:xfrm>
                <a:off x="7238483" y="2438400"/>
                <a:ext cx="784314" cy="784314"/>
                <a:chOff x="7109042" y="2514600"/>
                <a:chExt cx="784314" cy="784314"/>
              </a:xfrm>
            </p:grpSpPr>
            <p:sp>
              <p:nvSpPr>
                <p:cNvPr id="20" name="Oval 56"/>
                <p:cNvSpPr>
                  <a:spLocks noChangeAspect="1"/>
                </p:cNvSpPr>
                <p:nvPr/>
              </p:nvSpPr>
              <p:spPr>
                <a:xfrm>
                  <a:off x="7109042" y="2514600"/>
                  <a:ext cx="784314" cy="784314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dirty="0">
                    <a:solidFill>
                      <a:schemeClr val="bg1"/>
                    </a:solidFill>
                    <a:latin typeface="FontAwesome" pitchFamily="2" charset="0"/>
                  </a:endParaRPr>
                </a:p>
              </p:txBody>
            </p:sp>
            <p:pic>
              <p:nvPicPr>
                <p:cNvPr id="21" name="Рисунок 9"/>
                <p:cNvPicPr>
                  <a:picLocks noChangeAspect="1"/>
                </p:cNvPicPr>
                <p:nvPr/>
              </p:nvPicPr>
              <p:blipFill>
                <a:blip r:embed="rId3" cstate="print"/>
                <a:stretch>
                  <a:fillRect/>
                </a:stretch>
              </p:blipFill>
              <p:spPr>
                <a:xfrm>
                  <a:off x="7285002" y="2673794"/>
                  <a:ext cx="465900" cy="445932"/>
                </a:xfrm>
                <a:prstGeom prst="rect">
                  <a:avLst/>
                </a:prstGeom>
              </p:spPr>
            </p:pic>
          </p:grpSp>
        </p:grpSp>
        <p:grpSp>
          <p:nvGrpSpPr>
            <p:cNvPr id="9" name="Группа 19"/>
            <p:cNvGrpSpPr/>
            <p:nvPr/>
          </p:nvGrpSpPr>
          <p:grpSpPr>
            <a:xfrm>
              <a:off x="4354040" y="2514600"/>
              <a:ext cx="2046760" cy="2438400"/>
              <a:chOff x="3859090" y="2514600"/>
              <a:chExt cx="2046760" cy="2438400"/>
            </a:xfrm>
          </p:grpSpPr>
          <p:sp>
            <p:nvSpPr>
              <p:cNvPr id="12" name="Text Placeholder 32"/>
              <p:cNvSpPr txBox="1">
                <a:spLocks/>
              </p:cNvSpPr>
              <p:nvPr/>
            </p:nvSpPr>
            <p:spPr>
              <a:xfrm>
                <a:off x="3859090" y="3832091"/>
                <a:ext cx="2046760" cy="1120909"/>
              </a:xfrm>
              <a:prstGeom prst="rect">
                <a:avLst/>
              </a:prstGeom>
            </p:spPr>
            <p:txBody>
              <a:bodyPr lIns="0" tIns="0" rIns="0" bIns="0">
                <a:noAutofit/>
              </a:bodyPr>
              <a:lstStyle>
                <a:lvl1pPr marL="171450" indent="-171450" algn="l" defTabSz="685800" rtl="0" eaLnBrk="1" latinLnBrk="0" hangingPunct="1">
                  <a:lnSpc>
                    <a:spcPct val="90000"/>
                  </a:lnSpc>
                  <a:spcBef>
                    <a:spcPts val="750"/>
                  </a:spcBef>
                  <a:buFont typeface="Arial" panose="020B0604020202020204" pitchFamily="34" charset="0"/>
                  <a:buChar char="•"/>
                  <a:defRPr sz="21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1pPr>
                <a:lvl2pPr marL="5143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2pPr>
                <a:lvl3pPr marL="8572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5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3pPr>
                <a:lvl4pPr marL="12001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4pPr>
                <a:lvl5pPr marL="15430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5pPr>
                <a:lvl6pPr marL="18859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2288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5717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9146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108000" indent="-108000">
                  <a:lnSpc>
                    <a:spcPct val="120000"/>
                  </a:lnSpc>
                  <a:buFont typeface="Wingdings" panose="05000000000000000000" pitchFamily="2" charset="2"/>
                  <a:buChar char="§"/>
                </a:pPr>
                <a:r>
                  <a:rPr lang="en-US" sz="1000" dirty="0">
                    <a:solidFill>
                      <a:schemeClr val="tx2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Consultative approach </a:t>
                </a:r>
                <a:r>
                  <a:rPr lang="en-US" sz="1000" dirty="0" smtClean="0">
                    <a:solidFill>
                      <a:schemeClr val="tx2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to goals</a:t>
                </a:r>
                <a:endParaRPr lang="en-US" sz="1000" dirty="0">
                  <a:solidFill>
                    <a:schemeClr val="tx2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  <a:p>
                <a:pPr marL="108000" indent="-108000">
                  <a:lnSpc>
                    <a:spcPct val="120000"/>
                  </a:lnSpc>
                  <a:buFont typeface="Wingdings" panose="05000000000000000000" pitchFamily="2" charset="2"/>
                  <a:buChar char="§"/>
                </a:pPr>
                <a:r>
                  <a:rPr lang="en-US" sz="1000" dirty="0">
                    <a:solidFill>
                      <a:schemeClr val="tx2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Collaborative selection process </a:t>
                </a:r>
              </a:p>
              <a:p>
                <a:pPr marL="108000" indent="-108000">
                  <a:lnSpc>
                    <a:spcPct val="120000"/>
                  </a:lnSpc>
                  <a:buFont typeface="Wingdings" panose="05000000000000000000" pitchFamily="2" charset="2"/>
                  <a:buChar char="§"/>
                </a:pPr>
                <a:r>
                  <a:rPr lang="en-US" sz="1000" dirty="0" smtClean="0">
                    <a:solidFill>
                      <a:schemeClr val="tx2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Compliment traditional assets</a:t>
                </a:r>
              </a:p>
              <a:p>
                <a:pPr marL="108000" indent="-108000">
                  <a:lnSpc>
                    <a:spcPct val="120000"/>
                  </a:lnSpc>
                  <a:buFont typeface="Wingdings" panose="05000000000000000000" pitchFamily="2" charset="2"/>
                  <a:buChar char="§"/>
                </a:pPr>
                <a:r>
                  <a:rPr lang="en-US" sz="1000" dirty="0">
                    <a:solidFill>
                      <a:schemeClr val="tx2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R</a:t>
                </a:r>
                <a:r>
                  <a:rPr lang="en-US" sz="1000" dirty="0" smtClean="0">
                    <a:solidFill>
                      <a:schemeClr val="tx2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isk reduction or alpha</a:t>
                </a:r>
                <a:r>
                  <a:rPr lang="en-US" sz="1000" dirty="0">
                    <a:solidFill>
                      <a:schemeClr val="tx2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lang="en-US" sz="1000" dirty="0" smtClean="0">
                    <a:solidFill>
                      <a:schemeClr val="tx2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generation</a:t>
                </a:r>
                <a:endParaRPr lang="en-US" sz="1000" dirty="0">
                  <a:solidFill>
                    <a:schemeClr val="tx2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  <a:p>
                <a:pPr marL="0" indent="0">
                  <a:lnSpc>
                    <a:spcPct val="120000"/>
                  </a:lnSpc>
                  <a:buNone/>
                </a:pPr>
                <a:endParaRPr lang="en-US" sz="900" dirty="0">
                  <a:solidFill>
                    <a:schemeClr val="tx2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3" name="Text Placeholder 33"/>
              <p:cNvSpPr txBox="1">
                <a:spLocks/>
              </p:cNvSpPr>
              <p:nvPr/>
            </p:nvSpPr>
            <p:spPr>
              <a:xfrm>
                <a:off x="4000850" y="3394443"/>
                <a:ext cx="1563800" cy="318864"/>
              </a:xfrm>
              <a:prstGeom prst="rect">
                <a:avLst/>
              </a:prstGeom>
            </p:spPr>
            <p:txBody>
              <a:bodyPr lIns="0" tIns="0" rIns="0" bIns="0"/>
              <a:lstStyle>
                <a:lvl1pPr marL="171450" indent="-171450" algn="l" defTabSz="685800" rtl="0" eaLnBrk="1" latinLnBrk="0" hangingPunct="1">
                  <a:lnSpc>
                    <a:spcPct val="90000"/>
                  </a:lnSpc>
                  <a:spcBef>
                    <a:spcPts val="750"/>
                  </a:spcBef>
                  <a:buFont typeface="Arial" panose="020B0604020202020204" pitchFamily="34" charset="0"/>
                  <a:buChar char="•"/>
                  <a:defRPr sz="21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1pPr>
                <a:lvl2pPr marL="5143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2pPr>
                <a:lvl3pPr marL="8572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5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3pPr>
                <a:lvl4pPr marL="12001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4pPr>
                <a:lvl5pPr marL="15430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5pPr>
                <a:lvl6pPr marL="18859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2288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5717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9146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1600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Portfolio </a:t>
                </a:r>
                <a:endParaRPr lang="ru-RU" sz="16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grpSp>
            <p:nvGrpSpPr>
              <p:cNvPr id="14" name="Группа 11"/>
              <p:cNvGrpSpPr/>
              <p:nvPr/>
            </p:nvGrpSpPr>
            <p:grpSpPr>
              <a:xfrm>
                <a:off x="4397533" y="2514600"/>
                <a:ext cx="784314" cy="784314"/>
                <a:chOff x="5155302" y="2514600"/>
                <a:chExt cx="784314" cy="784314"/>
              </a:xfrm>
            </p:grpSpPr>
            <p:sp>
              <p:nvSpPr>
                <p:cNvPr id="15" name="Oval 56"/>
                <p:cNvSpPr>
                  <a:spLocks noChangeAspect="1"/>
                </p:cNvSpPr>
                <p:nvPr/>
              </p:nvSpPr>
              <p:spPr>
                <a:xfrm>
                  <a:off x="5155302" y="2514600"/>
                  <a:ext cx="784314" cy="784314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dirty="0">
                    <a:solidFill>
                      <a:schemeClr val="bg1"/>
                    </a:solidFill>
                    <a:latin typeface="FontAwesome" pitchFamily="2" charset="0"/>
                  </a:endParaRPr>
                </a:p>
              </p:txBody>
            </p:sp>
            <p:pic>
              <p:nvPicPr>
                <p:cNvPr id="16" name="Рисунок 10"/>
                <p:cNvPicPr>
                  <a:picLocks noChangeAspect="1"/>
                </p:cNvPicPr>
                <p:nvPr/>
              </p:nvPicPr>
              <p:blipFill>
                <a:blip r:embed="rId4" cstate="print"/>
                <a:stretch>
                  <a:fillRect/>
                </a:stretch>
              </p:blipFill>
              <p:spPr>
                <a:xfrm>
                  <a:off x="5246445" y="2684653"/>
                  <a:ext cx="612130" cy="489704"/>
                </a:xfrm>
                <a:prstGeom prst="rect">
                  <a:avLst/>
                </a:prstGeom>
              </p:spPr>
            </p:pic>
          </p:grpSp>
        </p:grpSp>
        <p:sp>
          <p:nvSpPr>
            <p:cNvPr id="10" name="Rounded Rectangle 59"/>
            <p:cNvSpPr/>
            <p:nvPr/>
          </p:nvSpPr>
          <p:spPr>
            <a:xfrm>
              <a:off x="457200" y="2362200"/>
              <a:ext cx="1447800" cy="2743200"/>
            </a:xfrm>
            <a:prstGeom prst="roundRect">
              <a:avLst>
                <a:gd name="adj" fmla="val 3427"/>
              </a:avLst>
            </a:prstGeom>
            <a:solidFill>
              <a:schemeClr val="accent1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33400" y="2937243"/>
              <a:ext cx="1338828" cy="6514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ts val="2200"/>
                </a:lnSpc>
              </a:pPr>
              <a:r>
                <a:rPr lang="en-US" sz="2800" b="1" spc="-50" dirty="0" smtClean="0">
                  <a:solidFill>
                    <a:schemeClr val="bg1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PGM</a:t>
              </a:r>
              <a:endParaRPr lang="ru-RU" sz="2800" b="1" spc="-50" dirty="0" smtClean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endParaRPr>
            </a:p>
            <a:p>
              <a:pPr algn="ctr">
                <a:lnSpc>
                  <a:spcPts val="2200"/>
                </a:lnSpc>
              </a:pPr>
              <a:r>
                <a:rPr lang="en-US" b="1" spc="-50" dirty="0" smtClean="0">
                  <a:solidFill>
                    <a:schemeClr val="bg1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SOLUTION</a:t>
              </a:r>
              <a:endParaRPr lang="en-US" b="1" spc="-5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endParaRPr>
            </a:p>
          </p:txBody>
        </p:sp>
      </p:grpSp>
      <p:grpSp>
        <p:nvGrpSpPr>
          <p:cNvPr id="27" name="Группа 94"/>
          <p:cNvGrpSpPr/>
          <p:nvPr/>
        </p:nvGrpSpPr>
        <p:grpSpPr>
          <a:xfrm>
            <a:off x="442154" y="1219200"/>
            <a:ext cx="8296320" cy="1139457"/>
            <a:chOff x="442154" y="1219200"/>
            <a:chExt cx="8296320" cy="1008574"/>
          </a:xfrm>
        </p:grpSpPr>
        <p:sp>
          <p:nvSpPr>
            <p:cNvPr id="28" name="Rounded Rectangle 59"/>
            <p:cNvSpPr/>
            <p:nvPr/>
          </p:nvSpPr>
          <p:spPr>
            <a:xfrm>
              <a:off x="457200" y="1219200"/>
              <a:ext cx="8281274" cy="990600"/>
            </a:xfrm>
            <a:prstGeom prst="roundRect">
              <a:avLst>
                <a:gd name="adj" fmla="val 3427"/>
              </a:avLst>
            </a:prstGeom>
            <a:solidFill>
              <a:schemeClr val="accent6">
                <a:lumMod val="60000"/>
                <a:lumOff val="40000"/>
              </a:schemeClr>
            </a:solidFill>
            <a:ln w="3175"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29" name="Рисунок 17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200400" y="1265383"/>
              <a:ext cx="4373494" cy="962391"/>
            </a:xfrm>
            <a:prstGeom prst="rect">
              <a:avLst/>
            </a:prstGeom>
          </p:spPr>
        </p:pic>
        <p:sp>
          <p:nvSpPr>
            <p:cNvPr id="30" name="Rounded Rectangle 59"/>
            <p:cNvSpPr/>
            <p:nvPr/>
          </p:nvSpPr>
          <p:spPr>
            <a:xfrm>
              <a:off x="442154" y="1219200"/>
              <a:ext cx="1447800" cy="990600"/>
            </a:xfrm>
            <a:prstGeom prst="roundRect">
              <a:avLst>
                <a:gd name="adj" fmla="val 3427"/>
              </a:avLst>
            </a:prstGeom>
            <a:solidFill>
              <a:schemeClr val="accent6">
                <a:lumMod val="75000"/>
              </a:schemeClr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521486" y="1559347"/>
              <a:ext cx="1289135" cy="37446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ts val="2200"/>
                </a:lnSpc>
              </a:pPr>
              <a:r>
                <a:rPr lang="en-US" sz="2400" b="1" spc="-50" dirty="0" smtClean="0">
                  <a:solidFill>
                    <a:schemeClr val="bg1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CLIENTS</a:t>
              </a:r>
              <a:endParaRPr lang="en-US" sz="2400" b="1" spc="-5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endParaRPr>
            </a:p>
          </p:txBody>
        </p:sp>
      </p:grpSp>
      <p:grpSp>
        <p:nvGrpSpPr>
          <p:cNvPr id="32" name="Группа 96"/>
          <p:cNvGrpSpPr/>
          <p:nvPr/>
        </p:nvGrpSpPr>
        <p:grpSpPr>
          <a:xfrm>
            <a:off x="457200" y="5178057"/>
            <a:ext cx="8281274" cy="990600"/>
            <a:chOff x="457200" y="5356091"/>
            <a:chExt cx="8281274" cy="990600"/>
          </a:xfrm>
        </p:grpSpPr>
        <p:sp>
          <p:nvSpPr>
            <p:cNvPr id="33" name="Rounded Rectangle 59"/>
            <p:cNvSpPr/>
            <p:nvPr/>
          </p:nvSpPr>
          <p:spPr>
            <a:xfrm>
              <a:off x="457200" y="5356091"/>
              <a:ext cx="8281274" cy="990600"/>
            </a:xfrm>
            <a:prstGeom prst="roundRect">
              <a:avLst>
                <a:gd name="adj" fmla="val 3427"/>
              </a:avLst>
            </a:prstGeom>
            <a:solidFill>
              <a:schemeClr val="accent2">
                <a:lumMod val="20000"/>
                <a:lumOff val="80000"/>
              </a:schemeClr>
            </a:solidFill>
            <a:ln w="3175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Rounded Rectangle 59"/>
            <p:cNvSpPr/>
            <p:nvPr/>
          </p:nvSpPr>
          <p:spPr>
            <a:xfrm>
              <a:off x="459932" y="5356091"/>
              <a:ext cx="1447800" cy="990600"/>
            </a:xfrm>
            <a:prstGeom prst="roundRect">
              <a:avLst>
                <a:gd name="adj" fmla="val 3427"/>
              </a:avLst>
            </a:prstGeom>
            <a:solidFill>
              <a:schemeClr val="accent2">
                <a:lumMod val="75000"/>
              </a:schemeClr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685800" y="5664434"/>
              <a:ext cx="939881" cy="3889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ts val="2200"/>
                </a:lnSpc>
              </a:pPr>
              <a:r>
                <a:rPr lang="en-US" sz="2400" b="1" spc="-50" dirty="0" smtClean="0">
                  <a:solidFill>
                    <a:schemeClr val="bg1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CTAs</a:t>
              </a:r>
              <a:endParaRPr lang="en-US" sz="2400" b="1" spc="-5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endParaRPr>
            </a:p>
          </p:txBody>
        </p:sp>
      </p:grpSp>
      <p:sp>
        <p:nvSpPr>
          <p:cNvPr id="36" name="Стрелка вниз 33"/>
          <p:cNvSpPr/>
          <p:nvPr/>
        </p:nvSpPr>
        <p:spPr>
          <a:xfrm>
            <a:off x="846157" y="2217567"/>
            <a:ext cx="639791" cy="534560"/>
          </a:xfrm>
          <a:prstGeom prst="downArrow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Стрелка вниз 93"/>
          <p:cNvSpPr/>
          <p:nvPr/>
        </p:nvSpPr>
        <p:spPr>
          <a:xfrm rot="10800000">
            <a:off x="863936" y="4720277"/>
            <a:ext cx="639791" cy="534560"/>
          </a:xfrm>
          <a:prstGeom prst="downArrow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8" name="Рисунок 97"/>
          <p:cNvPicPr>
            <a:picLocks noChangeAspect="1"/>
          </p:cNvPicPr>
          <p:nvPr/>
        </p:nvPicPr>
        <p:blipFill rotWithShape="1">
          <a:blip r:embed="rId6" cstate="print">
            <a:duotone>
              <a:prstClr val="black"/>
              <a:srgbClr val="C00000">
                <a:tint val="45000"/>
                <a:satMod val="400000"/>
              </a:srgbClr>
            </a:duotone>
          </a:blip>
          <a:srcRect t="3247" b="7014"/>
          <a:stretch/>
        </p:blipFill>
        <p:spPr>
          <a:xfrm>
            <a:off x="2060613" y="5178057"/>
            <a:ext cx="6583657" cy="994143"/>
          </a:xfrm>
          <a:prstGeom prst="rect">
            <a:avLst/>
          </a:prstGeom>
        </p:spPr>
      </p:pic>
      <p:sp>
        <p:nvSpPr>
          <p:cNvPr id="39" name="Стрелка вниз 93"/>
          <p:cNvSpPr/>
          <p:nvPr/>
        </p:nvSpPr>
        <p:spPr>
          <a:xfrm rot="10800000">
            <a:off x="846156" y="1993532"/>
            <a:ext cx="639791" cy="403225"/>
          </a:xfrm>
          <a:prstGeom prst="downArrow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0" name="Рисунок 4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3810000"/>
            <a:ext cx="824945" cy="735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30063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60</Words>
  <Application>Microsoft Office PowerPoint</Application>
  <PresentationFormat>On-screen Show (4:3)</PresentationFormat>
  <Paragraphs>24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Jason Boydman</dc:creator>
  <cp:lastModifiedBy>Jason Boydman</cp:lastModifiedBy>
  <cp:revision>1</cp:revision>
  <dcterms:created xsi:type="dcterms:W3CDTF">2015-10-29T19:13:30Z</dcterms:created>
  <dcterms:modified xsi:type="dcterms:W3CDTF">2015-10-29T19:14:54Z</dcterms:modified>
</cp:coreProperties>
</file>